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5"/>
  </p:notesMasterIdLst>
  <p:sldIdLst>
    <p:sldId id="256" r:id="rId2"/>
    <p:sldId id="258" r:id="rId3"/>
    <p:sldId id="272" r:id="rId4"/>
    <p:sldId id="273" r:id="rId5"/>
    <p:sldId id="271" r:id="rId6"/>
    <p:sldId id="259" r:id="rId7"/>
    <p:sldId id="260" r:id="rId8"/>
    <p:sldId id="345" r:id="rId9"/>
    <p:sldId id="346" r:id="rId10"/>
    <p:sldId id="347" r:id="rId11"/>
    <p:sldId id="348" r:id="rId12"/>
    <p:sldId id="261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63" r:id="rId24"/>
    <p:sldId id="293" r:id="rId25"/>
    <p:sldId id="294" r:id="rId26"/>
    <p:sldId id="300" r:id="rId27"/>
    <p:sldId id="299" r:id="rId28"/>
    <p:sldId id="296" r:id="rId29"/>
    <p:sldId id="295" r:id="rId30"/>
    <p:sldId id="297" r:id="rId31"/>
    <p:sldId id="333" r:id="rId32"/>
    <p:sldId id="298" r:id="rId33"/>
    <p:sldId id="302" r:id="rId34"/>
    <p:sldId id="362" r:id="rId35"/>
    <p:sldId id="303" r:id="rId36"/>
    <p:sldId id="304" r:id="rId37"/>
    <p:sldId id="305" r:id="rId38"/>
    <p:sldId id="266" r:id="rId39"/>
    <p:sldId id="349" r:id="rId40"/>
    <p:sldId id="350" r:id="rId41"/>
    <p:sldId id="351" r:id="rId42"/>
    <p:sldId id="361" r:id="rId43"/>
    <p:sldId id="322" r:id="rId44"/>
    <p:sldId id="269" r:id="rId45"/>
    <p:sldId id="314" r:id="rId46"/>
    <p:sldId id="315" r:id="rId47"/>
    <p:sldId id="316" r:id="rId48"/>
    <p:sldId id="317" r:id="rId49"/>
    <p:sldId id="330" r:id="rId50"/>
    <p:sldId id="327" r:id="rId51"/>
    <p:sldId id="329" r:id="rId52"/>
    <p:sldId id="318" r:id="rId53"/>
    <p:sldId id="319" r:id="rId54"/>
    <p:sldId id="320" r:id="rId55"/>
    <p:sldId id="323" r:id="rId56"/>
    <p:sldId id="352" r:id="rId57"/>
    <p:sldId id="354" r:id="rId58"/>
    <p:sldId id="356" r:id="rId59"/>
    <p:sldId id="357" r:id="rId60"/>
    <p:sldId id="358" r:id="rId61"/>
    <p:sldId id="359" r:id="rId62"/>
    <p:sldId id="360" r:id="rId63"/>
    <p:sldId id="335" r:id="rId64"/>
    <p:sldId id="336" r:id="rId65"/>
    <p:sldId id="337" r:id="rId66"/>
    <p:sldId id="338" r:id="rId67"/>
    <p:sldId id="339" r:id="rId68"/>
    <p:sldId id="340" r:id="rId69"/>
    <p:sldId id="341" r:id="rId70"/>
    <p:sldId id="342" r:id="rId71"/>
    <p:sldId id="343" r:id="rId72"/>
    <p:sldId id="344" r:id="rId73"/>
    <p:sldId id="332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91" autoAdjust="0"/>
    <p:restoredTop sz="94585" autoAdjust="0"/>
  </p:normalViewPr>
  <p:slideViewPr>
    <p:cSldViewPr>
      <p:cViewPr varScale="1">
        <p:scale>
          <a:sx n="102" d="100"/>
          <a:sy n="102" d="100"/>
        </p:scale>
        <p:origin x="351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A804C0-66A6-4FE2-BF60-E228535E8F5C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3CAA83-78FC-4479-8E6F-EF3E4CC0F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455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AA83-78FC-4479-8E6F-EF3E4CC0FD0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692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AA83-78FC-4479-8E6F-EF3E4CC0FD0A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00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AA83-78FC-4479-8E6F-EF3E4CC0FD0A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00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AA83-78FC-4479-8E6F-EF3E4CC0FD0A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00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AA83-78FC-4479-8E6F-EF3E4CC0FD0A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00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AA83-78FC-4479-8E6F-EF3E4CC0FD0A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00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AA83-78FC-4479-8E6F-EF3E4CC0FD0A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00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AA83-78FC-4479-8E6F-EF3E4CC0FD0A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00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AA83-78FC-4479-8E6F-EF3E4CC0FD0A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00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AA83-78FC-4479-8E6F-EF3E4CC0FD0A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00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AA83-78FC-4479-8E6F-EF3E4CC0FD0A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00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76AB5-C1F2-441F-A303-91E2E74EE462}" type="datetime1">
              <a:rPr lang="en-US" smtClean="0"/>
              <a:t>2/26/2026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633DC-AF5C-4F7C-BF64-122F4DC0DCD2}" type="datetime1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4920-8A1D-4951-8FCC-3EFFBDFDCC55}" type="datetime1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6096000" cy="3657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38200" y="228600"/>
            <a:ext cx="75438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23AFF-16DB-498F-B25E-A5E70127B9B9}" type="datetime1">
              <a:rPr lang="en-US" smtClean="0"/>
              <a:t>2/26/2026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>
          <a:xfrm>
            <a:off x="8382000" y="76200"/>
            <a:ext cx="548640" cy="355600"/>
          </a:xfrm>
        </p:spPr>
        <p:txBody>
          <a:bodyPr/>
          <a:lstStyle/>
          <a:p>
            <a:fld id="{EF1B9E06-31E3-45DC-B12C-4B69EB060B3A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D815C-F577-4EBA-B644-6F41B8247728}" type="datetime1">
              <a:rPr lang="en-US" smtClean="0"/>
              <a:t>2/26/2026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14128-EF78-4A8D-BB8A-DED9A6544891}" type="datetime1">
              <a:rPr lang="en-US" smtClean="0"/>
              <a:t>2/26/2026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6FC19-0877-4122-9D75-AFFA1A5E4105}" type="datetime1">
              <a:rPr lang="en-US" smtClean="0"/>
              <a:t>2/26/2026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EDFC8-3B81-4CC9-B56F-605F8A50D9C8}" type="datetime1">
              <a:rPr lang="en-US" smtClean="0"/>
              <a:t>2/26/2026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592B6-03C4-4B4B-9251-7EFD6597DE9E}" type="datetime1">
              <a:rPr lang="en-US" smtClean="0"/>
              <a:t>2/26/2026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61BB9-6396-4760-A454-877DC0913554}" type="datetime1">
              <a:rPr lang="en-US" smtClean="0"/>
              <a:t>2/26/2026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E22B5-AEB8-478F-BFDC-651500EF0AD1}" type="datetime1">
              <a:rPr lang="en-US" smtClean="0"/>
              <a:t>2/26/2026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chemeClr val="tx2">
                <a:lumMod val="25000"/>
              </a:schemeClr>
            </a:gs>
            <a:gs pos="0">
              <a:srgbClr val="0000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100" y="4572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447800"/>
            <a:ext cx="7696200" cy="434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AA917E6A-4EFE-48EA-A444-60C86DC43556}" type="datetime1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6452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00">
                <a:solidFill>
                  <a:schemeClr val="tx2">
                    <a:lumMod val="50000"/>
                    <a:alpha val="60000"/>
                  </a:schemeClr>
                </a:solidFill>
                <a:effectLst/>
              </a:defRPr>
            </a:lvl1pPr>
          </a:lstStyle>
          <a:p>
            <a:r>
              <a:rPr lang="en-US" dirty="0"/>
              <a:t>(c) 2013 Peggy Doney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7310" y="6450846"/>
            <a:ext cx="548640" cy="365666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 b="1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EF1B9E06-31E3-45DC-B12C-4B69EB060B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2.jpeg"/><Relationship Id="rId5" Type="http://schemas.openxmlformats.org/officeDocument/2006/relationships/image" Target="../media/image18.jpeg"/><Relationship Id="rId10" Type="http://schemas.microsoft.com/office/2007/relationships/hdphoto" Target="../media/hdphoto4.wdp"/><Relationship Id="rId4" Type="http://schemas.openxmlformats.org/officeDocument/2006/relationships/image" Target="../media/image17.jpe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7.png"/><Relationship Id="rId7" Type="http://schemas.openxmlformats.org/officeDocument/2006/relationships/image" Target="../media/image110.jpeg"/><Relationship Id="rId12" Type="http://schemas.openxmlformats.org/officeDocument/2006/relationships/image" Target="../media/image1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microsoft.com/office/2007/relationships/hdphoto" Target="../media/hdphoto10.wdp"/><Relationship Id="rId9" Type="http://schemas.openxmlformats.org/officeDocument/2006/relationships/image" Target="../media/image11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  <a:effectLst>
            <a:outerShdw blurRad="50800" dist="50800" dir="2700000" algn="tl" rotWithShape="0">
              <a:prstClr val="black">
                <a:alpha val="79000"/>
              </a:prstClr>
            </a:outerShdw>
          </a:effectLst>
        </p:spPr>
        <p:txBody>
          <a:bodyPr/>
          <a:lstStyle/>
          <a:p>
            <a:pPr algn="ctr"/>
            <a:r>
              <a:rPr lang="en-US" sz="5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The Dance of Color and Texture in Spinning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225822"/>
            <a:ext cx="6172200" cy="685800"/>
          </a:xfrm>
        </p:spPr>
        <p:txBody>
          <a:bodyPr/>
          <a:lstStyle/>
          <a:p>
            <a:r>
              <a:rPr lang="en-US" dirty="0"/>
              <a:t>Peggy Doney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35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0"/>
            <a:ext cx="75438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Availability of Fleeces/Fibers/Manufactured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10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0" y="1948668"/>
            <a:ext cx="3505200" cy="2209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Raw Fleeces </a:t>
            </a:r>
          </a:p>
          <a:p>
            <a:r>
              <a:rPr lang="en-US" dirty="0" err="1"/>
              <a:t>Rovings</a:t>
            </a:r>
            <a:r>
              <a:rPr lang="en-US" dirty="0"/>
              <a:t> - Top </a:t>
            </a:r>
          </a:p>
          <a:p>
            <a:r>
              <a:rPr lang="en-US" dirty="0"/>
              <a:t>Batts </a:t>
            </a:r>
          </a:p>
          <a:p>
            <a:r>
              <a:rPr lang="en-US" dirty="0">
                <a:solidFill>
                  <a:srgbClr val="FFFF00"/>
                </a:solidFill>
              </a:rPr>
              <a:t>Locks</a:t>
            </a:r>
          </a:p>
        </p:txBody>
      </p:sp>
      <p:pic>
        <p:nvPicPr>
          <p:cNvPr id="4099" name="Picture 3" descr="C:\Users\PJ\Pictures\Fiber\# presentation pics\DSCF453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1948668"/>
            <a:ext cx="6044125" cy="453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234885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0"/>
            <a:ext cx="75438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Availability of Fleeces/Fibers/Manufactured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11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0" y="1948668"/>
            <a:ext cx="3505200" cy="2209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Raw Fleeces </a:t>
            </a:r>
          </a:p>
          <a:p>
            <a:r>
              <a:rPr lang="en-US" dirty="0" err="1"/>
              <a:t>Rovings</a:t>
            </a:r>
            <a:r>
              <a:rPr lang="en-US" dirty="0"/>
              <a:t> - Top </a:t>
            </a:r>
          </a:p>
          <a:p>
            <a:r>
              <a:rPr lang="en-US" dirty="0"/>
              <a:t>Batts </a:t>
            </a:r>
          </a:p>
          <a:p>
            <a:r>
              <a:rPr lang="en-US" dirty="0"/>
              <a:t>Locks</a:t>
            </a:r>
          </a:p>
          <a:p>
            <a:r>
              <a:rPr lang="en-US" dirty="0">
                <a:solidFill>
                  <a:srgbClr val="FFFF00"/>
                </a:solidFill>
              </a:rPr>
              <a:t>Manufactured</a:t>
            </a:r>
          </a:p>
        </p:txBody>
      </p:sp>
      <p:pic>
        <p:nvPicPr>
          <p:cNvPr id="11" name="Picture 2" descr="C:\Users\PJ\Pictures\Fiber\# presentation pics\DSCF455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1948668"/>
            <a:ext cx="6044125" cy="453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1298" y="6031468"/>
            <a:ext cx="4850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Tencel</a:t>
            </a:r>
            <a:r>
              <a:rPr lang="en-US" dirty="0"/>
              <a:t>                  </a:t>
            </a:r>
            <a:r>
              <a:rPr lang="en-US" dirty="0" err="1"/>
              <a:t>Firestar</a:t>
            </a:r>
            <a:r>
              <a:rPr lang="en-US" dirty="0"/>
              <a:t>                      Angelina</a:t>
            </a:r>
          </a:p>
        </p:txBody>
      </p:sp>
    </p:spTree>
    <p:extLst>
      <p:ext uri="{BB962C8B-B14F-4D97-AF65-F5344CB8AC3E}">
        <p14:creationId xmlns:p14="http://schemas.microsoft.com/office/powerpoint/2010/main" val="234885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7331" y="1374389"/>
            <a:ext cx="4191000" cy="36575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Crimp </a:t>
            </a:r>
          </a:p>
          <a:p>
            <a:r>
              <a:rPr lang="en-US" dirty="0"/>
              <a:t>Luster </a:t>
            </a:r>
          </a:p>
          <a:p>
            <a:r>
              <a:rPr lang="en-US" dirty="0"/>
              <a:t>Fineness</a:t>
            </a:r>
          </a:p>
          <a:p>
            <a:r>
              <a:rPr lang="en-US" dirty="0"/>
              <a:t>Lock Length </a:t>
            </a:r>
          </a:p>
          <a:p>
            <a:r>
              <a:rPr lang="en-US" dirty="0"/>
              <a:t>Lock Structure  </a:t>
            </a:r>
          </a:p>
          <a:p>
            <a:r>
              <a:rPr lang="en-US" dirty="0"/>
              <a:t>Washed vs. unwashed</a:t>
            </a:r>
          </a:p>
          <a:p>
            <a:r>
              <a:rPr lang="en-US" dirty="0"/>
              <a:t>Soundness </a:t>
            </a:r>
          </a:p>
          <a:p>
            <a:r>
              <a:rPr lang="en-US" dirty="0"/>
              <a:t>Allergy </a:t>
            </a:r>
          </a:p>
          <a:p>
            <a:r>
              <a:rPr lang="en-US" dirty="0"/>
              <a:t>Color  </a:t>
            </a:r>
          </a:p>
          <a:p>
            <a:r>
              <a:rPr lang="en-US" dirty="0"/>
              <a:t>Cleanliness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Fleece Characteristics</a:t>
            </a:r>
          </a:p>
        </p:txBody>
      </p:sp>
      <p:pic>
        <p:nvPicPr>
          <p:cNvPr id="4099" name="Picture 3" descr="C:\Users\PJ\Pictures\Fiber\File4517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6600" y="1078737"/>
            <a:ext cx="1715109" cy="168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PJ\Pictures\Fiber\# Process - unfiled\DSCF415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7016" y="2672863"/>
            <a:ext cx="1897184" cy="142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PJ\Pictures\Fiber\eyedazzler\Shearing 6.2.09\DSCF1054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53409" y="2609019"/>
            <a:ext cx="1882921" cy="155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PJ\Pictures\Fiber\angora\angora (9)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7258331" y="4057078"/>
            <a:ext cx="1543378" cy="194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PJ\Pictures\Fiber\# presentation pics\electrn micro\Alpaca-Cria_05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485" y="3886200"/>
            <a:ext cx="2349062" cy="182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PJ\Pictures\Fiber\# presentation pics\DSCF4467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1874" y="5140466"/>
            <a:ext cx="2084651" cy="156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C:\Users\PJ\Pictures\Fiber\# presentation pics\DSCF4501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234758"/>
            <a:ext cx="1830785" cy="137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 vert="horz" lIns="91440" tIns="45720" rIns="91440" bIns="9144" rtlCol="0" anchor="b"/>
          <a:lstStyle/>
          <a:p>
            <a:fld id="{EF1B9E06-31E3-45DC-B12C-4B69EB060B3A}" type="slidenum">
              <a:rPr lang="en-US" u="sng"/>
              <a:pPr/>
              <a:t>12</a:t>
            </a:fld>
            <a:endParaRPr lang="en-US" u="sng" dirty="0"/>
          </a:p>
        </p:txBody>
      </p:sp>
      <p:pic>
        <p:nvPicPr>
          <p:cNvPr id="1026" name="Picture 2" descr="C:\Users\PJ\Pictures\Fiber\# presentation pics\DSCF4557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999" y="5140466"/>
            <a:ext cx="2489947" cy="156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134388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62800" y="310793"/>
            <a:ext cx="6096000" cy="832207"/>
          </a:xfrm>
        </p:spPr>
        <p:txBody>
          <a:bodyPr>
            <a:normAutofit/>
          </a:bodyPr>
          <a:lstStyle/>
          <a:p>
            <a:r>
              <a:rPr lang="en-US" dirty="0"/>
              <a:t>Crimp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Fleece Characteristics</a:t>
            </a:r>
          </a:p>
        </p:txBody>
      </p:sp>
      <p:pic>
        <p:nvPicPr>
          <p:cNvPr id="9225" name="Picture 9" descr="C:\Users\PJ\Pictures\Fiber\# presentation pics\DSCF45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050758"/>
            <a:ext cx="7170821" cy="537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252839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62800" y="381000"/>
            <a:ext cx="6096000" cy="761999"/>
          </a:xfrm>
        </p:spPr>
        <p:txBody>
          <a:bodyPr>
            <a:normAutofit/>
          </a:bodyPr>
          <a:lstStyle/>
          <a:p>
            <a:r>
              <a:rPr lang="en-US" dirty="0"/>
              <a:t>Luster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Fleece Characteristics</a:t>
            </a:r>
          </a:p>
        </p:txBody>
      </p:sp>
      <p:pic>
        <p:nvPicPr>
          <p:cNvPr id="4100" name="Picture 4" descr="C:\Users\PJ\Pictures\Fiber\# Process - unfiled\DSCF41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295400"/>
            <a:ext cx="670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252839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0400" y="532758"/>
            <a:ext cx="6096000" cy="610242"/>
          </a:xfrm>
        </p:spPr>
        <p:txBody>
          <a:bodyPr>
            <a:normAutofit/>
          </a:bodyPr>
          <a:lstStyle/>
          <a:p>
            <a:r>
              <a:rPr lang="en-US" dirty="0"/>
              <a:t>Fineness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Fleece Characteristics</a:t>
            </a:r>
          </a:p>
        </p:txBody>
      </p:sp>
      <p:pic>
        <p:nvPicPr>
          <p:cNvPr id="9218" name="Picture 2" descr="C:\Users\PJ\Pictures\Fiber\# presentation pics\electrn micro\Angora_0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8211" y="4071101"/>
            <a:ext cx="2895600" cy="225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PJ\Pictures\Fiber\# presentation pics\electrn micro\BabyYak_0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0168" y="4071101"/>
            <a:ext cx="2895600" cy="225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PJ\Pictures\Fiber\# presentation pics\electrn micro\CourseWool_08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44" y="1257901"/>
            <a:ext cx="2895600" cy="225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PJ\Pictures\Fiber\# presentation pics\electrn micro\Alpaca_Cria_01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0048" y="1263369"/>
            <a:ext cx="2895600" cy="225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PJ\Pictures\Fiber\# presentation pics\electrn micro\Alpaca-Cria_05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8090" y="1266807"/>
            <a:ext cx="2895600" cy="225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PJ\Pictures\Fiber\# presentation pics\electrn micro\Angora_02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50" y="4071101"/>
            <a:ext cx="2895600" cy="225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15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371738" y="3488276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Alpaca – </a:t>
            </a:r>
            <a:r>
              <a:rPr lang="en-US" dirty="0" err="1"/>
              <a:t>Cria</a:t>
            </a:r>
            <a:r>
              <a:rPr lang="en-US" dirty="0"/>
              <a:t>  - 350x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03696" y="3488276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Alpaca – </a:t>
            </a:r>
            <a:r>
              <a:rPr lang="en-US" dirty="0" err="1"/>
              <a:t>Cria</a:t>
            </a:r>
            <a:r>
              <a:rPr lang="en-US" dirty="0"/>
              <a:t>  - 250x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8200" y="6292570"/>
            <a:ext cx="167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Angora  - 250x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37069" y="6336268"/>
            <a:ext cx="167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Angora  - 250x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75519" y="6336268"/>
            <a:ext cx="184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Baby Yak  - 300x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3400" y="3523068"/>
            <a:ext cx="2198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Coarse Wool  - 350x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252839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86600" y="381000"/>
            <a:ext cx="6096000" cy="838200"/>
          </a:xfrm>
        </p:spPr>
        <p:txBody>
          <a:bodyPr>
            <a:normAutofit/>
          </a:bodyPr>
          <a:lstStyle/>
          <a:p>
            <a:r>
              <a:rPr lang="en-US" dirty="0"/>
              <a:t>Lock Length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Fleece Characteristics</a:t>
            </a:r>
          </a:p>
        </p:txBody>
      </p:sp>
      <p:pic>
        <p:nvPicPr>
          <p:cNvPr id="9224" name="Picture 8" descr="C:\Users\PJ\Pictures\Fiber\# presentation pics\DSCF44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219200"/>
            <a:ext cx="723900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252839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81800" y="411481"/>
            <a:ext cx="6096000" cy="761999"/>
          </a:xfrm>
        </p:spPr>
        <p:txBody>
          <a:bodyPr>
            <a:normAutofit/>
          </a:bodyPr>
          <a:lstStyle/>
          <a:p>
            <a:r>
              <a:rPr lang="en-US" dirty="0"/>
              <a:t>Lock Structure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543800" cy="914400"/>
          </a:xfrm>
        </p:spPr>
        <p:txBody>
          <a:bodyPr/>
          <a:lstStyle/>
          <a:p>
            <a:r>
              <a:rPr lang="en-US" dirty="0"/>
              <a:t>Fleece Characteristics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2" descr="C:\Users\PJ\Pictures\Fiber\# presentation pics\DSCF455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295401"/>
            <a:ext cx="723900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20611891">
            <a:off x="3377184" y="3124200"/>
            <a:ext cx="3810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0" y="1447800"/>
            <a:ext cx="2209800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562600" y="1828800"/>
            <a:ext cx="1219200" cy="3541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9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0" y="381000"/>
            <a:ext cx="2590800" cy="838200"/>
          </a:xfrm>
        </p:spPr>
        <p:txBody>
          <a:bodyPr>
            <a:normAutofit/>
          </a:bodyPr>
          <a:lstStyle/>
          <a:p>
            <a:r>
              <a:rPr lang="en-US" dirty="0"/>
              <a:t>Washed vs. unwashed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543800" cy="914400"/>
          </a:xfrm>
        </p:spPr>
        <p:txBody>
          <a:bodyPr/>
          <a:lstStyle/>
          <a:p>
            <a:r>
              <a:rPr lang="en-US" dirty="0"/>
              <a:t>Fleece Characteristics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18</a:t>
            </a:fld>
            <a:endParaRPr lang="en-US"/>
          </a:p>
        </p:txBody>
      </p:sp>
      <p:pic>
        <p:nvPicPr>
          <p:cNvPr id="2050" name="Picture 2" descr="C:\Users\PJ\Pictures\Fiber\# presentation pics\DSCF455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723900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 rot="20611891">
            <a:off x="3377184" y="3124200"/>
            <a:ext cx="3810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252839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0400" y="381000"/>
            <a:ext cx="6096000" cy="762000"/>
          </a:xfrm>
        </p:spPr>
        <p:txBody>
          <a:bodyPr>
            <a:normAutofit/>
          </a:bodyPr>
          <a:lstStyle/>
          <a:p>
            <a:r>
              <a:rPr lang="en-US" dirty="0"/>
              <a:t>Soundness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Fleece Characteristics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2" descr="D:\DCIM\103_FUJI\DSCF454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7067550" cy="530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252839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I End Up Here?</a:t>
            </a:r>
          </a:p>
        </p:txBody>
      </p:sp>
      <p:pic>
        <p:nvPicPr>
          <p:cNvPr id="2051" name="Picture 3" descr="C:\Users\PJ\Pictures\Fiber\Estes shows\Estes 2012\DSCF281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671" y="4014832"/>
            <a:ext cx="3486090" cy="261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PJ\Pictures\Fiber\Estes shows\Estes 2012\DSCF284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93384" y="4038279"/>
            <a:ext cx="3688263" cy="259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PJ\Pictures\Fiber\Studio\DSCF2265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93384" y="1289308"/>
            <a:ext cx="3712416" cy="260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u="sng" smtClean="0"/>
              <a:t>2</a:t>
            </a:fld>
            <a:endParaRPr lang="en-US" u="sn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D58D93-C69D-4BED-AC4A-C6D1A70DEA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05" y="1295400"/>
            <a:ext cx="3477489" cy="260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41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0116 L 0.20313 0.19884 " pathEditMode="relative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86600" y="304800"/>
            <a:ext cx="6096000" cy="914400"/>
          </a:xfrm>
        </p:spPr>
        <p:txBody>
          <a:bodyPr>
            <a:normAutofit/>
          </a:bodyPr>
          <a:lstStyle/>
          <a:p>
            <a:r>
              <a:rPr lang="en-US" dirty="0"/>
              <a:t>Allergy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Fleece Characteristics</a:t>
            </a:r>
          </a:p>
        </p:txBody>
      </p:sp>
      <p:pic>
        <p:nvPicPr>
          <p:cNvPr id="4102" name="Picture 6" descr="C:\Users\PJ\Pictures\Fiber\angora\angora (9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38400" y="1295400"/>
            <a:ext cx="4267200" cy="539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252839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86600" y="381000"/>
            <a:ext cx="6096000" cy="838200"/>
          </a:xfrm>
        </p:spPr>
        <p:txBody>
          <a:bodyPr>
            <a:normAutofit/>
          </a:bodyPr>
          <a:lstStyle/>
          <a:p>
            <a:r>
              <a:rPr lang="en-US" dirty="0"/>
              <a:t>Color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Fleece Characteristics</a:t>
            </a:r>
          </a:p>
        </p:txBody>
      </p:sp>
      <p:pic>
        <p:nvPicPr>
          <p:cNvPr id="4101" name="Picture 5" descr="C:\Users\PJ\Pictures\Fiber\eyedazzler\Shearing 6.2.09\DSCF105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9771" y="1295400"/>
            <a:ext cx="8675629" cy="541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252839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86600" y="533400"/>
            <a:ext cx="2057400" cy="533400"/>
          </a:xfrm>
        </p:spPr>
        <p:txBody>
          <a:bodyPr>
            <a:normAutofit/>
          </a:bodyPr>
          <a:lstStyle/>
          <a:p>
            <a:r>
              <a:rPr lang="en-US" dirty="0"/>
              <a:t>Cleanliness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Fleece Characteristics</a:t>
            </a:r>
          </a:p>
        </p:txBody>
      </p:sp>
      <p:pic>
        <p:nvPicPr>
          <p:cNvPr id="4099" name="Picture 3" descr="C:\Users\PJ\Pictures\Fiber\File4517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00200" y="1090498"/>
            <a:ext cx="5715000" cy="561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252839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-152400"/>
            <a:ext cx="7543800" cy="914400"/>
          </a:xfrm>
        </p:spPr>
        <p:txBody>
          <a:bodyPr/>
          <a:lstStyle/>
          <a:p>
            <a:pPr algn="ctr"/>
            <a:r>
              <a:rPr lang="en-US" dirty="0"/>
              <a:t>Keeping</a:t>
            </a:r>
            <a:r>
              <a:rPr lang="en-US" baseline="0" dirty="0"/>
              <a:t> Colors Intact</a:t>
            </a:r>
            <a:endParaRPr lang="en-US" dirty="0"/>
          </a:p>
        </p:txBody>
      </p:sp>
      <p:pic>
        <p:nvPicPr>
          <p:cNvPr id="3074" name="Picture 2" descr="C:\Users\PJ\Pictures\Fiber\# presentation pics\DSCF424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6486" y="3962400"/>
            <a:ext cx="2482407" cy="186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PJ\Pictures\Fiber\# presentation pics\DSCF430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8882" y="3962400"/>
            <a:ext cx="2482407" cy="186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PJ\Pictures\Fiber\# presentation pics\DSCF435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8893" y="914400"/>
            <a:ext cx="2482407" cy="186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PJ\Pictures\Fiber\# presentation pics\DSCF430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6486" y="922766"/>
            <a:ext cx="2482407" cy="186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PJ\Pictures\Fiber\# presentation pics\DSCF4348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4423" y="2183342"/>
            <a:ext cx="2372077" cy="177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PJ\Pictures\Fiber\Batts\DSCF2117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58507" y="4503118"/>
            <a:ext cx="2040107" cy="226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PJ\Pictures\Fiber\# presentation pics\DSCF4434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741" y="2059221"/>
            <a:ext cx="2703065" cy="202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PJ\Pictures\Fiber\# presentation pics\DSCF4383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2582" y="5176738"/>
            <a:ext cx="2117503" cy="158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:\Users\PJ\Pictures\Fiber\# presentation pics\DSCF4526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471" y="4503118"/>
            <a:ext cx="2905335" cy="217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 vert="horz" lIns="91440" tIns="45720" rIns="91440" bIns="9144" rtlCol="0" anchor="b"/>
          <a:lstStyle/>
          <a:p>
            <a:fld id="{EF1B9E06-31E3-45DC-B12C-4B69EB060B3A}" type="slidenum">
              <a:rPr lang="en-US" u="sng"/>
              <a:pPr/>
              <a:t>23</a:t>
            </a:fld>
            <a:endParaRPr lang="en-US" u="sn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258833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-152400"/>
            <a:ext cx="7543800" cy="914400"/>
          </a:xfrm>
        </p:spPr>
        <p:txBody>
          <a:bodyPr/>
          <a:lstStyle/>
          <a:p>
            <a:pPr algn="ctr"/>
            <a:r>
              <a:rPr lang="en-US" dirty="0"/>
              <a:t>Keeping</a:t>
            </a:r>
            <a:r>
              <a:rPr lang="en-US" baseline="0" dirty="0"/>
              <a:t> Colors Intact</a:t>
            </a:r>
            <a:endParaRPr lang="en-US" dirty="0"/>
          </a:p>
        </p:txBody>
      </p:sp>
      <p:pic>
        <p:nvPicPr>
          <p:cNvPr id="3080" name="Picture 8" descr="C:\Users\PJ\Pictures\Fiber\# presentation pics\DSCF44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7467600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294680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-152400"/>
            <a:ext cx="7543800" cy="914400"/>
          </a:xfrm>
        </p:spPr>
        <p:txBody>
          <a:bodyPr/>
          <a:lstStyle/>
          <a:p>
            <a:pPr algn="ctr"/>
            <a:r>
              <a:rPr lang="en-US" dirty="0"/>
              <a:t>Keeping</a:t>
            </a:r>
            <a:r>
              <a:rPr lang="en-US" baseline="0" dirty="0"/>
              <a:t> Colors Intact</a:t>
            </a:r>
            <a:endParaRPr lang="en-US" dirty="0"/>
          </a:p>
        </p:txBody>
      </p:sp>
      <p:pic>
        <p:nvPicPr>
          <p:cNvPr id="14" name="Picture 13" descr="C:\Users\PJ\Pictures\Fiber\# presentation pics\DSCF452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9400" y="685800"/>
            <a:ext cx="85598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:\Users\PJ\Pictures\Fiber\# presentation pics\DSCF452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350" y="3200400"/>
            <a:ext cx="4622800" cy="3467100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:\Users\PJ\Pictures\Fiber\# presentation pics\DSCF452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685800"/>
            <a:ext cx="4572000" cy="3429000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 vert="horz" lIns="91440" tIns="45720" rIns="91440" bIns="9144" rtlCol="0" anchor="b"/>
          <a:lstStyle/>
          <a:p>
            <a:fld id="{EF1B9E06-31E3-45DC-B12C-4B69EB060B3A}" type="slidenum">
              <a:rPr lang="en-US" u="sng"/>
              <a:pPr/>
              <a:t>25</a:t>
            </a:fld>
            <a:endParaRPr lang="en-US" u="sn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122154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-152400"/>
            <a:ext cx="7543800" cy="914400"/>
          </a:xfrm>
        </p:spPr>
        <p:txBody>
          <a:bodyPr/>
          <a:lstStyle/>
          <a:p>
            <a:pPr algn="ctr"/>
            <a:r>
              <a:rPr lang="en-US" dirty="0"/>
              <a:t>Keeping</a:t>
            </a:r>
            <a:r>
              <a:rPr lang="en-US" baseline="0" dirty="0"/>
              <a:t> Colors Intact</a:t>
            </a:r>
            <a:endParaRPr lang="en-US" dirty="0"/>
          </a:p>
        </p:txBody>
      </p:sp>
      <p:pic>
        <p:nvPicPr>
          <p:cNvPr id="3078" name="Picture 6" descr="C:\Users\PJ\Pictures\Fiber\# presentation pics\DSCF43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036108"/>
            <a:ext cx="7543800" cy="56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122154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-152400"/>
            <a:ext cx="7543800" cy="914400"/>
          </a:xfrm>
        </p:spPr>
        <p:txBody>
          <a:bodyPr/>
          <a:lstStyle/>
          <a:p>
            <a:pPr algn="ctr"/>
            <a:r>
              <a:rPr lang="en-US" dirty="0"/>
              <a:t>Keeping</a:t>
            </a:r>
            <a:r>
              <a:rPr lang="en-US" baseline="0" dirty="0"/>
              <a:t> Colors Intact</a:t>
            </a:r>
            <a:endParaRPr lang="en-US" dirty="0"/>
          </a:p>
        </p:txBody>
      </p:sp>
      <p:pic>
        <p:nvPicPr>
          <p:cNvPr id="3075" name="Picture 3" descr="C:\Users\PJ\Pictures\Fiber\# presentation pics\DSCF43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800" y="857250"/>
            <a:ext cx="7289800" cy="546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27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122154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-152400"/>
            <a:ext cx="7543800" cy="914400"/>
          </a:xfrm>
        </p:spPr>
        <p:txBody>
          <a:bodyPr/>
          <a:lstStyle/>
          <a:p>
            <a:pPr algn="ctr"/>
            <a:r>
              <a:rPr lang="en-US" dirty="0"/>
              <a:t>Keeping</a:t>
            </a:r>
            <a:r>
              <a:rPr lang="en-US" baseline="0" dirty="0"/>
              <a:t> Colors Intact</a:t>
            </a:r>
            <a:endParaRPr lang="en-US" dirty="0"/>
          </a:p>
        </p:txBody>
      </p:sp>
      <p:pic>
        <p:nvPicPr>
          <p:cNvPr id="3077" name="Picture 5" descr="C:\Users\PJ\Pictures\Fiber\# presentation pics\DSCF43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8382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28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122154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-152400"/>
            <a:ext cx="7543800" cy="914400"/>
          </a:xfrm>
        </p:spPr>
        <p:txBody>
          <a:bodyPr/>
          <a:lstStyle/>
          <a:p>
            <a:pPr algn="ctr"/>
            <a:r>
              <a:rPr lang="en-US" dirty="0"/>
              <a:t>Keeping</a:t>
            </a:r>
            <a:r>
              <a:rPr lang="en-US" baseline="0" dirty="0"/>
              <a:t> Colors Intact</a:t>
            </a:r>
            <a:endParaRPr lang="en-US" dirty="0"/>
          </a:p>
        </p:txBody>
      </p:sp>
      <p:pic>
        <p:nvPicPr>
          <p:cNvPr id="3081" name="Picture 9" descr="C:\Users\PJ\Pictures\Fiber\# presentation pics\DSCF43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7696200" cy="57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29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122154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759E68D-2801-4546-80A4-6FE7FFD11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05" y="1295400"/>
            <a:ext cx="3477489" cy="26081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I End Up Here?</a:t>
            </a:r>
          </a:p>
        </p:txBody>
      </p:sp>
      <p:pic>
        <p:nvPicPr>
          <p:cNvPr id="2051" name="Picture 3" descr="C:\Users\PJ\Pictures\Fiber\Estes shows\Estes 2012\DSCF281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671" y="4014832"/>
            <a:ext cx="3486090" cy="261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PJ\Pictures\Fiber\Estes shows\Estes 2012\DSCF2843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93384" y="4038279"/>
            <a:ext cx="3688263" cy="259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PJ\Pictures\Fiber\Studio\DSCF2265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93384" y="1289308"/>
            <a:ext cx="3712416" cy="260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 vert="horz" lIns="91440" tIns="45720" rIns="91440" bIns="9144" rtlCol="0" anchor="b"/>
          <a:lstStyle/>
          <a:p>
            <a:fld id="{EF1B9E06-31E3-45DC-B12C-4B69EB060B3A}" type="slidenum">
              <a:rPr lang="en-US" u="sng"/>
              <a:pPr/>
              <a:t>3</a:t>
            </a:fld>
            <a:endParaRPr lang="en-US" u="sn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273513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16281E-7 L -0.21684 0.19681 " pathEditMode="relative" ptsTypes="AA">
                                      <p:cBhvr>
                                        <p:cTn id="6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05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-152400"/>
            <a:ext cx="7543800" cy="914400"/>
          </a:xfrm>
        </p:spPr>
        <p:txBody>
          <a:bodyPr/>
          <a:lstStyle/>
          <a:p>
            <a:pPr algn="ctr"/>
            <a:r>
              <a:rPr lang="en-US" dirty="0"/>
              <a:t>Keeping</a:t>
            </a:r>
            <a:r>
              <a:rPr lang="en-US" baseline="0" dirty="0"/>
              <a:t> Colors Intact</a:t>
            </a:r>
            <a:endParaRPr lang="en-US" dirty="0"/>
          </a:p>
        </p:txBody>
      </p:sp>
      <p:pic>
        <p:nvPicPr>
          <p:cNvPr id="3074" name="Picture 2" descr="C:\Users\PJ\Pictures\Fiber\# presentation pics\DSCF42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7391400" cy="55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30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122154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-152400"/>
            <a:ext cx="7543800" cy="914400"/>
          </a:xfrm>
        </p:spPr>
        <p:txBody>
          <a:bodyPr/>
          <a:lstStyle/>
          <a:p>
            <a:pPr algn="ctr"/>
            <a:r>
              <a:rPr lang="en-US" dirty="0"/>
              <a:t>Keeping</a:t>
            </a:r>
            <a:r>
              <a:rPr lang="en-US" baseline="0" dirty="0"/>
              <a:t> Colors Intact</a:t>
            </a:r>
            <a:endParaRPr lang="en-US" dirty="0"/>
          </a:p>
        </p:txBody>
      </p:sp>
      <p:pic>
        <p:nvPicPr>
          <p:cNvPr id="6146" name="Picture 2" descr="C:\Users\PJ\Pictures\Fiber\# nice pics\Nice dyeing\DSCF392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71628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31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114740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-152400"/>
            <a:ext cx="7543800" cy="914400"/>
          </a:xfrm>
        </p:spPr>
        <p:txBody>
          <a:bodyPr/>
          <a:lstStyle/>
          <a:p>
            <a:pPr algn="ctr"/>
            <a:r>
              <a:rPr lang="en-US" dirty="0"/>
              <a:t>Keeping</a:t>
            </a:r>
            <a:r>
              <a:rPr lang="en-US" baseline="0" dirty="0"/>
              <a:t> Colors Intact</a:t>
            </a:r>
            <a:endParaRPr lang="en-US" dirty="0"/>
          </a:p>
        </p:txBody>
      </p:sp>
      <p:pic>
        <p:nvPicPr>
          <p:cNvPr id="3076" name="Picture 4" descr="C:\Users\PJ\Pictures\Fiber\# presentation pics\DSCF43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914400"/>
            <a:ext cx="723900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32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122154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067800" cy="914400"/>
          </a:xfrm>
        </p:spPr>
        <p:txBody>
          <a:bodyPr/>
          <a:lstStyle/>
          <a:p>
            <a:pPr algn="ctr"/>
            <a:r>
              <a:rPr lang="en-US" dirty="0"/>
              <a:t>Letting Colors Play</a:t>
            </a:r>
          </a:p>
        </p:txBody>
      </p:sp>
      <p:pic>
        <p:nvPicPr>
          <p:cNvPr id="5122" name="Picture 2" descr="C:\Users\PJ\Pictures\Fiber\# presentation pics\DSCF432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00" y="1106198"/>
            <a:ext cx="3453669" cy="259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PJ\Pictures\Fiber\# presentation pics\DSCF433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4114800"/>
            <a:ext cx="3453669" cy="259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PJ\Pictures\Fiber\# presentation pics\DSCF431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361" y="4114800"/>
            <a:ext cx="3869972" cy="253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PJ\Pictures\Fiber\# nice pics\DSCF21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361" y="1102187"/>
            <a:ext cx="3869972" cy="254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 vert="horz" lIns="91440" tIns="45720" rIns="91440" bIns="9144" rtlCol="0" anchor="b"/>
          <a:lstStyle/>
          <a:p>
            <a:fld id="{EF1B9E06-31E3-45DC-B12C-4B69EB060B3A}" type="slidenum">
              <a:rPr lang="en-US" u="sng"/>
              <a:pPr/>
              <a:t>33</a:t>
            </a:fld>
            <a:endParaRPr lang="en-US" u="sn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161208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-152400"/>
            <a:ext cx="7543800" cy="914400"/>
          </a:xfrm>
        </p:spPr>
        <p:txBody>
          <a:bodyPr/>
          <a:lstStyle/>
          <a:p>
            <a:pPr algn="ctr"/>
            <a:r>
              <a:rPr lang="en-US" dirty="0"/>
              <a:t>Letting </a:t>
            </a:r>
            <a:r>
              <a:rPr lang="en-US" baseline="0" dirty="0"/>
              <a:t>Colors Play</a:t>
            </a:r>
            <a:endParaRPr lang="en-US" dirty="0"/>
          </a:p>
        </p:txBody>
      </p:sp>
      <p:pic>
        <p:nvPicPr>
          <p:cNvPr id="16" name="Picture 11" descr="\\TOW-II\tow II Documents\My Pictures\Fiber\yarn\DSCF36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877803"/>
            <a:ext cx="7236995" cy="542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34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250681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067800" cy="914400"/>
          </a:xfrm>
        </p:spPr>
        <p:txBody>
          <a:bodyPr/>
          <a:lstStyle/>
          <a:p>
            <a:pPr algn="ctr"/>
            <a:r>
              <a:rPr lang="en-US" dirty="0"/>
              <a:t>Letting Colors Play</a:t>
            </a:r>
          </a:p>
        </p:txBody>
      </p:sp>
      <p:pic>
        <p:nvPicPr>
          <p:cNvPr id="5127" name="Picture 7" descr="C:\Users\PJ\Pictures\Fiber\# presentation pics\DSCF431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2425" y="838200"/>
            <a:ext cx="7823200" cy="528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PJ\Pictures\Fiber\# presentation pics\DSCF4317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7690" y="2362200"/>
            <a:ext cx="7795310" cy="4138864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 vert="horz" lIns="91440" tIns="45720" rIns="91440" bIns="9144" rtlCol="0" anchor="b"/>
          <a:lstStyle/>
          <a:p>
            <a:fld id="{EF1B9E06-31E3-45DC-B12C-4B69EB060B3A}" type="slidenum">
              <a:rPr lang="en-US" u="sng"/>
              <a:pPr/>
              <a:t>35</a:t>
            </a:fld>
            <a:endParaRPr lang="en-US" u="sn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17292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067800" cy="914400"/>
          </a:xfrm>
        </p:spPr>
        <p:txBody>
          <a:bodyPr/>
          <a:lstStyle/>
          <a:p>
            <a:pPr algn="ctr"/>
            <a:r>
              <a:rPr lang="en-US" dirty="0"/>
              <a:t>Letting Colors Play</a:t>
            </a:r>
          </a:p>
        </p:txBody>
      </p:sp>
      <p:pic>
        <p:nvPicPr>
          <p:cNvPr id="5122" name="Picture 2" descr="C:\Users\PJ\Pictures\Fiber\# presentation pics\DSCF43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7263669" cy="544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36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17292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067800" cy="914400"/>
          </a:xfrm>
        </p:spPr>
        <p:txBody>
          <a:bodyPr/>
          <a:lstStyle/>
          <a:p>
            <a:pPr algn="ctr"/>
            <a:r>
              <a:rPr lang="en-US" dirty="0"/>
              <a:t>Letting Colors Play</a:t>
            </a:r>
          </a:p>
        </p:txBody>
      </p:sp>
      <p:pic>
        <p:nvPicPr>
          <p:cNvPr id="5129" name="Picture 9" descr="C:\Users\PJ\Pictures\Fiber\# nice pics\DSCF21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805" y="914400"/>
            <a:ext cx="7518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:\Users\PJ\Pictures\Fiber\# nice pics\DSCF21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805" y="914400"/>
            <a:ext cx="7518400" cy="56388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 vert="horz" lIns="91440" tIns="45720" rIns="91440" bIns="9144" rtlCol="0" anchor="b"/>
          <a:lstStyle/>
          <a:p>
            <a:fld id="{EF1B9E06-31E3-45DC-B12C-4B69EB060B3A}" type="slidenum">
              <a:rPr lang="en-US" u="sng"/>
              <a:pPr/>
              <a:t>37</a:t>
            </a:fld>
            <a:endParaRPr lang="en-US" u="sn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17292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76200"/>
            <a:ext cx="7543800" cy="914400"/>
          </a:xfrm>
        </p:spPr>
        <p:txBody>
          <a:bodyPr/>
          <a:lstStyle/>
          <a:p>
            <a:pPr algn="ctr"/>
            <a:r>
              <a:rPr lang="en-US" dirty="0"/>
              <a:t>Plies</a:t>
            </a:r>
          </a:p>
        </p:txBody>
      </p:sp>
      <p:pic>
        <p:nvPicPr>
          <p:cNvPr id="4099" name="Picture 3" descr="C:\Users\PJ\Pictures\Fiber\# presentation pics\DSCF45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838200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PJ\Pictures\Fiber\# presentation pics\DSCF45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537" y="838200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PJ\Pictures\Fiber\# presentation pics\DSCF43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0" y="3657600"/>
            <a:ext cx="41656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 vert="horz" lIns="91440" tIns="45720" rIns="91440" bIns="9144" rtlCol="0" anchor="b"/>
          <a:lstStyle/>
          <a:p>
            <a:fld id="{EF1B9E06-31E3-45DC-B12C-4B69EB060B3A}" type="slidenum">
              <a:rPr lang="en-US" u="sng"/>
              <a:pPr/>
              <a:t>38</a:t>
            </a:fld>
            <a:endParaRPr lang="en-US" u="sng" dirty="0"/>
          </a:p>
        </p:txBody>
      </p:sp>
      <p:pic>
        <p:nvPicPr>
          <p:cNvPr id="5122" name="Picture 2" descr="C:\Users\PJ\Pictures\Fiber\# presentation pics\DSCF45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657600"/>
            <a:ext cx="4165599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406844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76200"/>
            <a:ext cx="7543800" cy="914400"/>
          </a:xfrm>
        </p:spPr>
        <p:txBody>
          <a:bodyPr/>
          <a:lstStyle/>
          <a:p>
            <a:pPr algn="ctr"/>
            <a:r>
              <a:rPr lang="en-US" dirty="0"/>
              <a:t>Plies</a:t>
            </a:r>
          </a:p>
        </p:txBody>
      </p:sp>
      <p:pic>
        <p:nvPicPr>
          <p:cNvPr id="4100" name="Picture 4" descr="C:\Users\PJ\Pictures\Fiber\# presentation pics\DSCF45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838199"/>
            <a:ext cx="7644063" cy="573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39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4214041767"/>
      </p:ext>
    </p:extLst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C80DF2A-BA13-42BB-B89A-748C8ACBE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05" y="1295400"/>
            <a:ext cx="3477489" cy="26081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I End Up Here?</a:t>
            </a:r>
          </a:p>
        </p:txBody>
      </p:sp>
      <p:pic>
        <p:nvPicPr>
          <p:cNvPr id="2052" name="Picture 4" descr="C:\Users\PJ\Pictures\Fiber\Estes shows\Estes 2012\DSCF284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93384" y="4038279"/>
            <a:ext cx="3688263" cy="259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PJ\Pictures\Fiber\Studio\DSCF2265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93384" y="1289308"/>
            <a:ext cx="3712416" cy="260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J\Pictures\Fiber\Estes shows\Estes 2012\DSCF2819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671" y="4014832"/>
            <a:ext cx="3486090" cy="261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 vert="horz" lIns="91440" tIns="45720" rIns="91440" bIns="9144" rtlCol="0" anchor="b"/>
          <a:lstStyle/>
          <a:p>
            <a:fld id="{EF1B9E06-31E3-45DC-B12C-4B69EB060B3A}" type="slidenum">
              <a:rPr lang="en-US" u="sng"/>
              <a:pPr/>
              <a:t>4</a:t>
            </a:fld>
            <a:endParaRPr lang="en-US" u="sn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273513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2858E-6 L 0.19704 -0.20306 " pathEditMode="relative" ptsTypes="AA">
                                      <p:cBhvr>
                                        <p:cTn id="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76200"/>
            <a:ext cx="7543800" cy="914400"/>
          </a:xfrm>
        </p:spPr>
        <p:txBody>
          <a:bodyPr/>
          <a:lstStyle/>
          <a:p>
            <a:pPr algn="ctr"/>
            <a:r>
              <a:rPr lang="en-US" dirty="0"/>
              <a:t>Plies</a:t>
            </a:r>
          </a:p>
        </p:txBody>
      </p:sp>
      <p:pic>
        <p:nvPicPr>
          <p:cNvPr id="4099" name="Picture 3" descr="C:\Users\PJ\Pictures\Fiber\# presentation pics\DSCF45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77724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40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4214041767"/>
      </p:ext>
    </p:extLst>
  </p:cSld>
  <p:clrMapOvr>
    <a:masterClrMapping/>
  </p:clrMapOvr>
  <p:transition spd="slow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76200"/>
            <a:ext cx="7543800" cy="914400"/>
          </a:xfrm>
        </p:spPr>
        <p:txBody>
          <a:bodyPr/>
          <a:lstStyle/>
          <a:p>
            <a:pPr algn="ctr"/>
            <a:r>
              <a:rPr lang="en-US" dirty="0"/>
              <a:t>Plies</a:t>
            </a:r>
          </a:p>
        </p:txBody>
      </p:sp>
      <p:pic>
        <p:nvPicPr>
          <p:cNvPr id="4098" name="Picture 2" descr="C:\Users\PJ\Pictures\Fiber\# presentation pics\DSCF43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768" y="1066800"/>
            <a:ext cx="7391400" cy="55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41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4214041767"/>
      </p:ext>
    </p:extLst>
  </p:cSld>
  <p:clrMapOvr>
    <a:masterClrMapping/>
  </p:clrMapOvr>
  <p:transition spd="slow"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76200"/>
            <a:ext cx="7543800" cy="914400"/>
          </a:xfrm>
        </p:spPr>
        <p:txBody>
          <a:bodyPr/>
          <a:lstStyle/>
          <a:p>
            <a:pPr algn="ctr"/>
            <a:r>
              <a:rPr lang="en-US" dirty="0"/>
              <a:t>Plies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2" descr="C:\Users\PJ\Pictures\Fiber\# presentation pics\DSCF45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838199"/>
            <a:ext cx="7518399" cy="563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1816045437"/>
      </p:ext>
    </p:extLst>
  </p:cSld>
  <p:clrMapOvr>
    <a:masterClrMapping/>
  </p:clrMapOvr>
  <p:transition spd="slow">
    <p:pul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543800" cy="914400"/>
          </a:xfrm>
        </p:spPr>
        <p:txBody>
          <a:bodyPr/>
          <a:lstStyle/>
          <a:p>
            <a:pPr algn="ctr"/>
            <a:r>
              <a:rPr lang="en-US" dirty="0"/>
              <a:t>Plies</a:t>
            </a:r>
          </a:p>
        </p:txBody>
      </p:sp>
      <p:pic>
        <p:nvPicPr>
          <p:cNvPr id="8211" name="Picture 19" descr="C:\Users\PJ\Pictures\Fiber\# presentation pics\DSCF43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104900"/>
            <a:ext cx="7086600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43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31122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801532"/>
            <a:ext cx="4741333" cy="158039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1875" y="0"/>
            <a:ext cx="4540250" cy="914399"/>
          </a:xfrm>
        </p:spPr>
        <p:txBody>
          <a:bodyPr/>
          <a:lstStyle/>
          <a:p>
            <a:pPr algn="ctr"/>
            <a:r>
              <a:rPr lang="en-US" dirty="0"/>
              <a:t>Bouclé!</a:t>
            </a:r>
          </a:p>
        </p:txBody>
      </p:sp>
      <p:pic>
        <p:nvPicPr>
          <p:cNvPr id="8195" name="Picture 3" descr="C:\Users\PJ\Pictures\Fiber\# presentation pics\DSCF438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498" y="4925836"/>
            <a:ext cx="2412880" cy="180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PJ\Pictures\Fiber\# presentation pics\DSCF438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498" y="2912620"/>
            <a:ext cx="2412880" cy="180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PJ\Pictures\Fiber\# presentation pics\DSCF438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828" y="967490"/>
            <a:ext cx="2332220" cy="174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PJ\Pictures\Fiber\# presentation pics\DSCF438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8013" y="967489"/>
            <a:ext cx="2332220" cy="174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C:\Users\PJ\Pictures\Fiber\# presentation pics\DSCF4398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8013" y="2952749"/>
            <a:ext cx="2412880" cy="180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C:\Users\PJ\Pictures\Fiber\# presentation pics\DSCF4401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199" y="994035"/>
            <a:ext cx="2332220" cy="174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C:\Users\PJ\Pictures\Fiber\# presentation pics\DSCF4420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6076" y="4977562"/>
            <a:ext cx="2412880" cy="180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1" name="Picture 19" descr="C:\Users\PJ\Pictures\Fiber\# presentation pics\DSCF4339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6305" y="2992876"/>
            <a:ext cx="2266009" cy="169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C:\Users\PJ\Pictures\Fiber\# presentation pics\DSCF4334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6305" y="5006092"/>
            <a:ext cx="2266009" cy="169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 vert="horz" lIns="91440" tIns="45720" rIns="91440" bIns="9144" rtlCol="0" anchor="b"/>
          <a:lstStyle/>
          <a:p>
            <a:fld id="{EF1B9E06-31E3-45DC-B12C-4B69EB060B3A}" type="slidenum">
              <a:rPr lang="en-US" u="sng"/>
              <a:pPr/>
              <a:t>44</a:t>
            </a:fld>
            <a:endParaRPr lang="en-US" u="sn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373006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75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543800" cy="914400"/>
          </a:xfrm>
        </p:spPr>
        <p:txBody>
          <a:bodyPr/>
          <a:lstStyle/>
          <a:p>
            <a:pPr algn="ctr"/>
            <a:r>
              <a:rPr lang="en-US" dirty="0"/>
              <a:t>Bouclé!</a:t>
            </a:r>
          </a:p>
        </p:txBody>
      </p:sp>
      <p:pic>
        <p:nvPicPr>
          <p:cNvPr id="8196" name="Picture 4" descr="C:\Users\PJ\Pictures\Fiber\# presentation pics\DSCF43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000" y="990600"/>
            <a:ext cx="74168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45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341225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543800" cy="914400"/>
          </a:xfrm>
        </p:spPr>
        <p:txBody>
          <a:bodyPr/>
          <a:lstStyle/>
          <a:p>
            <a:pPr algn="ctr"/>
            <a:r>
              <a:rPr lang="en-US" dirty="0"/>
              <a:t>Bouclé!</a:t>
            </a:r>
          </a:p>
        </p:txBody>
      </p:sp>
      <p:pic>
        <p:nvPicPr>
          <p:cNvPr id="8212" name="Picture 20" descr="C:\Users\PJ\Pictures\Fiber\# presentation pics\DSCF43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1400" y="914400"/>
            <a:ext cx="7112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46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424445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543800" cy="914400"/>
          </a:xfrm>
        </p:spPr>
        <p:txBody>
          <a:bodyPr/>
          <a:lstStyle/>
          <a:p>
            <a:pPr algn="ctr"/>
            <a:r>
              <a:rPr lang="en-US" dirty="0"/>
              <a:t>Bouclé!</a:t>
            </a:r>
          </a:p>
        </p:txBody>
      </p:sp>
      <p:pic>
        <p:nvPicPr>
          <p:cNvPr id="8203" name="Picture 11" descr="C:\Users\PJ\Pictures\Fiber\# presentation pics\DSCF44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00" y="990600"/>
            <a:ext cx="72136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47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424445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543800" cy="914400"/>
          </a:xfrm>
        </p:spPr>
        <p:txBody>
          <a:bodyPr/>
          <a:lstStyle/>
          <a:p>
            <a:pPr algn="ctr"/>
            <a:r>
              <a:rPr lang="en-US" dirty="0"/>
              <a:t>Bouclé!</a:t>
            </a:r>
          </a:p>
        </p:txBody>
      </p:sp>
      <p:pic>
        <p:nvPicPr>
          <p:cNvPr id="8204" name="Picture 12" descr="C:\Users\PJ\Pictures\Fiber\# presentation pics\DSCF44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432827" cy="557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48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424445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543800" cy="914400"/>
          </a:xfrm>
        </p:spPr>
        <p:txBody>
          <a:bodyPr/>
          <a:lstStyle/>
          <a:p>
            <a:pPr algn="ctr"/>
            <a:r>
              <a:rPr lang="en-US" dirty="0"/>
              <a:t>Bouclé!</a:t>
            </a:r>
          </a:p>
        </p:txBody>
      </p:sp>
      <p:pic>
        <p:nvPicPr>
          <p:cNvPr id="8206" name="Picture 14" descr="C:\Users\PJ\Pictures\Fiber\# presentation pics\DSCF44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432827" cy="557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49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423546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6EBFA3E-C7EA-44AB-A7AB-5BBD65733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05" y="1295400"/>
            <a:ext cx="3477489" cy="26081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I End Up Here?</a:t>
            </a:r>
          </a:p>
        </p:txBody>
      </p:sp>
      <p:pic>
        <p:nvPicPr>
          <p:cNvPr id="2051" name="Picture 3" descr="C:\Users\PJ\Pictures\Fiber\Estes shows\Estes 2012\DSCF281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671" y="4014832"/>
            <a:ext cx="3486090" cy="261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PJ\Pictures\Fiber\Studio\DSCF2265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93384" y="1289308"/>
            <a:ext cx="3712416" cy="260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PJ\Pictures\Fiber\Estes shows\Estes 2012\DSCF2843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93384" y="4038279"/>
            <a:ext cx="3688263" cy="259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 vert="horz" lIns="91440" tIns="45720" rIns="91440" bIns="9144" rtlCol="0" anchor="b"/>
          <a:lstStyle/>
          <a:p>
            <a:fld id="{EF1B9E06-31E3-45DC-B12C-4B69EB060B3A}" type="slidenum">
              <a:rPr lang="en-US" u="sng"/>
              <a:pPr/>
              <a:t>5</a:t>
            </a:fld>
            <a:endParaRPr lang="en-US" u="sn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350248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-2.77521E-7 L -0.21388 -0.20907 " pathEditMode="relative" ptsTypes="AA">
                                      <p:cBhvr>
                                        <p:cTn id="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543800" cy="914400"/>
          </a:xfrm>
        </p:spPr>
        <p:txBody>
          <a:bodyPr/>
          <a:lstStyle/>
          <a:p>
            <a:pPr algn="ctr"/>
            <a:r>
              <a:rPr lang="en-US" dirty="0"/>
              <a:t>Bouclé!</a:t>
            </a:r>
          </a:p>
        </p:txBody>
      </p:sp>
      <p:pic>
        <p:nvPicPr>
          <p:cNvPr id="8208" name="Picture 16" descr="C:\Users\PJ\Pictures\Fiber\# presentation pics\DSCF44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914400"/>
            <a:ext cx="7432827" cy="557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50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423546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543800" cy="914400"/>
          </a:xfrm>
        </p:spPr>
        <p:txBody>
          <a:bodyPr/>
          <a:lstStyle/>
          <a:p>
            <a:pPr algn="ctr"/>
            <a:r>
              <a:rPr lang="en-US" dirty="0"/>
              <a:t>Bouclé!</a:t>
            </a:r>
          </a:p>
        </p:txBody>
      </p:sp>
      <p:pic>
        <p:nvPicPr>
          <p:cNvPr id="8207" name="Picture 15" descr="C:\Users\PJ\Pictures\Fiber\# presentation pics\DSCF44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7602324" cy="499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51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423546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543800" cy="914400"/>
          </a:xfrm>
        </p:spPr>
        <p:txBody>
          <a:bodyPr/>
          <a:lstStyle/>
          <a:p>
            <a:pPr algn="ctr"/>
            <a:r>
              <a:rPr lang="en-US" dirty="0"/>
              <a:t>Bouclé!</a:t>
            </a:r>
          </a:p>
        </p:txBody>
      </p:sp>
      <p:pic>
        <p:nvPicPr>
          <p:cNvPr id="8194" name="Picture 2" descr="C:\Users\PJ\Pictures\Fiber\# presentation pics\DSCF43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52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424445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543800" cy="914400"/>
          </a:xfrm>
        </p:spPr>
        <p:txBody>
          <a:bodyPr/>
          <a:lstStyle/>
          <a:p>
            <a:pPr algn="ctr"/>
            <a:r>
              <a:rPr lang="en-US" dirty="0"/>
              <a:t>Bouclé!</a:t>
            </a:r>
          </a:p>
        </p:txBody>
      </p:sp>
      <p:pic>
        <p:nvPicPr>
          <p:cNvPr id="8202" name="Picture 10" descr="C:\Users\PJ\Pictures\Fiber\# presentation pics\DSCF43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53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424445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543800" cy="914400"/>
          </a:xfrm>
        </p:spPr>
        <p:txBody>
          <a:bodyPr/>
          <a:lstStyle/>
          <a:p>
            <a:pPr algn="ctr"/>
            <a:r>
              <a:rPr lang="en-US" dirty="0"/>
              <a:t>Bouclé!</a:t>
            </a:r>
          </a:p>
        </p:txBody>
      </p:sp>
      <p:pic>
        <p:nvPicPr>
          <p:cNvPr id="8199" name="Picture 7" descr="C:\Users\PJ\Pictures\Fiber\# presentation pics\DSCF4389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1622" y="1219200"/>
            <a:ext cx="8048978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54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424445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543800" cy="914400"/>
          </a:xfrm>
        </p:spPr>
        <p:txBody>
          <a:bodyPr/>
          <a:lstStyle/>
          <a:p>
            <a:pPr algn="ctr"/>
            <a:r>
              <a:rPr lang="en-US" dirty="0"/>
              <a:t>Bouclé!</a:t>
            </a:r>
          </a:p>
        </p:txBody>
      </p:sp>
      <p:pic>
        <p:nvPicPr>
          <p:cNvPr id="8197" name="Picture 5" descr="C:\Users\PJ\Pictures\Fiber\# presentation pics\DSCF4387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0" y="1245663"/>
            <a:ext cx="8572500" cy="507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PJ\Pictures\Fiber\# presentation pics\DSCF43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5900" y="2895600"/>
            <a:ext cx="4851400" cy="363855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 vert="horz" lIns="91440" tIns="45720" rIns="91440" bIns="9144" rtlCol="0" anchor="b"/>
          <a:lstStyle/>
          <a:p>
            <a:fld id="{EF1B9E06-31E3-45DC-B12C-4B69EB060B3A}" type="slidenum">
              <a:rPr lang="en-US" u="sng">
                <a:uFill>
                  <a:solidFill>
                    <a:srgbClr val="FFFF00"/>
                  </a:solidFill>
                </a:uFill>
              </a:rPr>
              <a:pPr/>
              <a:t>55</a:t>
            </a:fld>
            <a:endParaRPr lang="en-US" u="sng" dirty="0">
              <a:uFill>
                <a:solidFill>
                  <a:srgbClr val="FFFF00"/>
                </a:solidFill>
              </a:u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424445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7543800" cy="914400"/>
          </a:xfrm>
        </p:spPr>
        <p:txBody>
          <a:bodyPr/>
          <a:lstStyle/>
          <a:p>
            <a:pPr algn="ctr"/>
            <a:r>
              <a:rPr lang="en-US" dirty="0"/>
              <a:t>Inclusions</a:t>
            </a:r>
          </a:p>
        </p:txBody>
      </p:sp>
      <p:pic>
        <p:nvPicPr>
          <p:cNvPr id="6146" name="Picture 2" descr="C:\Users\PJ\Pictures\Fiber\# presentation pics\DSCF427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4936457"/>
            <a:ext cx="22352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PJ\Pictures\Fiber\# presentation pics\DSCF441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4936457"/>
            <a:ext cx="22352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PJ\Pictures\Fiber\# presentation pics\DSCF441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276600" y="1938094"/>
            <a:ext cx="2235199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PJ\Pictures\Fiber\# presentation pics\DSCF442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104901"/>
            <a:ext cx="22352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PJ\Pictures\Fiber\# presentation pics\DSCF4423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2971800"/>
            <a:ext cx="22352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PJ\Pictures\Fiber\# presentation pics\DSCF4430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048000"/>
            <a:ext cx="22352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Users\PJ\Pictures\Fiber\# presentation pics\DSCF4514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4038600"/>
            <a:ext cx="2235199" cy="167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C:\Users\PJ\Pictures\Fiber\# presentation pics\DSCF4515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1099894"/>
            <a:ext cx="22352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 vert="horz" lIns="91440" tIns="45720" rIns="91440" bIns="9144" rtlCol="0" anchor="b"/>
          <a:lstStyle/>
          <a:p>
            <a:fld id="{EF1B9E06-31E3-45DC-B12C-4B69EB060B3A}" type="slidenum">
              <a:rPr lang="en-US" u="sng"/>
              <a:pPr/>
              <a:t>56</a:t>
            </a:fld>
            <a:endParaRPr lang="en-US" u="sn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25451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7543800" cy="914400"/>
          </a:xfrm>
        </p:spPr>
        <p:txBody>
          <a:bodyPr/>
          <a:lstStyle/>
          <a:p>
            <a:pPr algn="ctr"/>
            <a:r>
              <a:rPr lang="en-US" dirty="0"/>
              <a:t>Inclusions</a:t>
            </a:r>
          </a:p>
        </p:txBody>
      </p:sp>
      <p:pic>
        <p:nvPicPr>
          <p:cNvPr id="6151" name="Picture 7" descr="C:\Users\PJ\Pictures\Fiber\# presentation pics\DSCF44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838200"/>
            <a:ext cx="74168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57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144465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7543800" cy="914400"/>
          </a:xfrm>
        </p:spPr>
        <p:txBody>
          <a:bodyPr/>
          <a:lstStyle/>
          <a:p>
            <a:pPr algn="ctr"/>
            <a:r>
              <a:rPr lang="en-US" dirty="0"/>
              <a:t>Inclusions</a:t>
            </a:r>
          </a:p>
        </p:txBody>
      </p:sp>
      <p:pic>
        <p:nvPicPr>
          <p:cNvPr id="6152" name="Picture 8" descr="C:\Users\PJ\Pictures\Fiber\# presentation pics\DSCF44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79248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58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245432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7543800" cy="914400"/>
          </a:xfrm>
        </p:spPr>
        <p:txBody>
          <a:bodyPr/>
          <a:lstStyle/>
          <a:p>
            <a:pPr algn="ctr"/>
            <a:r>
              <a:rPr lang="en-US" dirty="0"/>
              <a:t>Inclusions</a:t>
            </a:r>
          </a:p>
        </p:txBody>
      </p:sp>
      <p:pic>
        <p:nvPicPr>
          <p:cNvPr id="6153" name="Picture 9" descr="C:\Users\PJ\Pictures\Fiber\# presentation pics\DSCF443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0" y="1194134"/>
            <a:ext cx="7620000" cy="467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59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81685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6096000" cy="3657599"/>
          </a:xfrm>
        </p:spPr>
        <p:txBody>
          <a:bodyPr/>
          <a:lstStyle/>
          <a:p>
            <a:r>
              <a:rPr lang="en-US" dirty="0"/>
              <a:t>Creativity</a:t>
            </a:r>
          </a:p>
          <a:p>
            <a:r>
              <a:rPr lang="en-US" dirty="0"/>
              <a:t>Given Fiber</a:t>
            </a:r>
          </a:p>
          <a:p>
            <a:r>
              <a:rPr lang="en-US" dirty="0"/>
              <a:t>Enjoyment</a:t>
            </a:r>
          </a:p>
          <a:p>
            <a:r>
              <a:rPr lang="en-US" dirty="0"/>
              <a:t>Unique</a:t>
            </a:r>
          </a:p>
          <a:p>
            <a:r>
              <a:rPr lang="en-US" dirty="0"/>
              <a:t>Cost</a:t>
            </a:r>
          </a:p>
          <a:p>
            <a:r>
              <a:rPr lang="en-US" dirty="0"/>
              <a:t>Texture</a:t>
            </a:r>
          </a:p>
          <a:p>
            <a:r>
              <a:rPr lang="en-US" dirty="0"/>
              <a:t>Necessity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Drives Me to</a:t>
            </a:r>
            <a:r>
              <a:rPr lang="en-US" baseline="0" dirty="0"/>
              <a:t> Spin</a:t>
            </a:r>
            <a:endParaRPr lang="en-US" dirty="0"/>
          </a:p>
        </p:txBody>
      </p:sp>
      <p:pic>
        <p:nvPicPr>
          <p:cNvPr id="4" name="Picture 2" descr="D:\DCIM\103_FUJI\DSCF445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19812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 vert="horz" lIns="91440" tIns="45720" rIns="91440" bIns="9144" rtlCol="0" anchor="b"/>
          <a:lstStyle/>
          <a:p>
            <a:fld id="{EF1B9E06-31E3-45DC-B12C-4B69EB060B3A}" type="slidenum">
              <a:rPr lang="en-US" u="sng">
                <a:uFill>
                  <a:solidFill>
                    <a:srgbClr val="FFFF00"/>
                  </a:solidFill>
                </a:uFill>
              </a:rPr>
              <a:pPr/>
              <a:t>6</a:t>
            </a:fld>
            <a:endParaRPr lang="en-US" u="sng" dirty="0">
              <a:uFill>
                <a:solidFill>
                  <a:srgbClr val="FFFF00"/>
                </a:solidFill>
              </a:u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356247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7543800" cy="914400"/>
          </a:xfrm>
        </p:spPr>
        <p:txBody>
          <a:bodyPr/>
          <a:lstStyle/>
          <a:p>
            <a:pPr algn="ctr"/>
            <a:r>
              <a:rPr lang="en-US" dirty="0"/>
              <a:t>Inclusions</a:t>
            </a:r>
          </a:p>
        </p:txBody>
      </p:sp>
      <p:pic>
        <p:nvPicPr>
          <p:cNvPr id="6154" name="Picture 10" descr="C:\Users\PJ\Pictures\Fiber\# presentation pics\DSCF45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971550"/>
            <a:ext cx="7543800" cy="56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60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141742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7543800" cy="914400"/>
          </a:xfrm>
        </p:spPr>
        <p:txBody>
          <a:bodyPr/>
          <a:lstStyle/>
          <a:p>
            <a:pPr algn="ctr"/>
            <a:r>
              <a:rPr lang="en-US" dirty="0"/>
              <a:t>Inclusions</a:t>
            </a:r>
          </a:p>
        </p:txBody>
      </p:sp>
      <p:pic>
        <p:nvPicPr>
          <p:cNvPr id="6155" name="Picture 11" descr="C:\Users\PJ\Pictures\Fiber\# presentation pics\DSCF45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990599"/>
            <a:ext cx="7429500" cy="55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61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90810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7543800" cy="914400"/>
          </a:xfrm>
        </p:spPr>
        <p:txBody>
          <a:bodyPr/>
          <a:lstStyle/>
          <a:p>
            <a:pPr algn="ctr"/>
            <a:r>
              <a:rPr lang="en-US" dirty="0"/>
              <a:t>Inclusions</a:t>
            </a:r>
          </a:p>
        </p:txBody>
      </p:sp>
      <p:pic>
        <p:nvPicPr>
          <p:cNvPr id="6147" name="Picture 3" descr="C:\Users\PJ\Pictures\Fiber\# presentation pics\DSCF4273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5301" y="914400"/>
            <a:ext cx="8457803" cy="338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PJ\Pictures\Fiber\# presentation pics\DSCF42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6304" y="2895600"/>
            <a:ext cx="4876800" cy="36576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 vert="horz" lIns="91440" tIns="45720" rIns="91440" bIns="9144" rtlCol="0" anchor="b"/>
          <a:lstStyle/>
          <a:p>
            <a:fld id="{EF1B9E06-31E3-45DC-B12C-4B69EB060B3A}" type="slidenum">
              <a:rPr lang="en-US" u="sng"/>
              <a:pPr/>
              <a:t>62</a:t>
            </a:fld>
            <a:endParaRPr lang="en-US" u="sn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173862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J\Pictures\Fiber\Taos\Taos 2011\DSCF1630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65680" y="1337787"/>
            <a:ext cx="2221121" cy="305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J\Pictures\Fiber\Estes shows\Estes 2012\DSCF280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70" y="4268877"/>
            <a:ext cx="3146935" cy="236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PJ\Pictures\Fiber\Monte Vista\Monte Vista 2011\DSCF0923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3180" y="2122299"/>
            <a:ext cx="1648619" cy="219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PJ\Pictures\Fiber\frfa - sale 2010\DSCF8987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6870" y="477790"/>
            <a:ext cx="1745166" cy="293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PJ\Pictures\Fiber\# presentation pics\DSCF4475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7086" y="5055567"/>
            <a:ext cx="2098014" cy="157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PJ\Pictures\Fiber\# presentation pics\DSCF4471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7277" y="4603531"/>
            <a:ext cx="2254522" cy="169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0"/>
            <a:ext cx="4324601" cy="914400"/>
          </a:xfrm>
        </p:spPr>
        <p:txBody>
          <a:bodyPr/>
          <a:lstStyle/>
          <a:p>
            <a:pPr algn="ctr"/>
            <a:r>
              <a:rPr lang="en-US" dirty="0"/>
              <a:t>Choreography</a:t>
            </a:r>
          </a:p>
        </p:txBody>
      </p:sp>
      <p:pic>
        <p:nvPicPr>
          <p:cNvPr id="2065" name="Picture 17" descr="C:\Users\PJ\Pictures\Fiber\# presentation pics\DSCF4496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304800"/>
            <a:ext cx="2467574" cy="185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PJ\Pictures\Fiber\Taos\Taos 2011\DSCF1597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6816" y="1676400"/>
            <a:ext cx="1755603" cy="234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PJ\Pictures\Fiber\# presentation pics\DSCF4481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9049" y="3423431"/>
            <a:ext cx="2254522" cy="169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 vert="horz" lIns="91440" tIns="45720" rIns="91440" bIns="9144" rtlCol="0" anchor="b"/>
          <a:lstStyle/>
          <a:p>
            <a:fld id="{EF1B9E06-31E3-45DC-B12C-4B69EB060B3A}" type="slidenum">
              <a:rPr lang="en-US" u="sng"/>
              <a:pPr/>
              <a:t>63</a:t>
            </a:fld>
            <a:endParaRPr lang="en-US" u="sng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36308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PJ\Pictures\Fiber\frfa - sale 2010\DSCF8987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33700" y="1142999"/>
            <a:ext cx="3276600" cy="550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9662" y="58325"/>
            <a:ext cx="4348338" cy="914400"/>
          </a:xfrm>
        </p:spPr>
        <p:txBody>
          <a:bodyPr/>
          <a:lstStyle/>
          <a:p>
            <a:pPr algn="ctr"/>
            <a:r>
              <a:rPr lang="en-US" dirty="0"/>
              <a:t>Choreography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64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49455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C:\Users\PJ\Pictures\Fiber\Taos\Taos 2011\DSCF15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492091"/>
            <a:ext cx="4595838" cy="612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PJ\Pictures\Fiber\Taos\Taos 2011\DSCF15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7850" y="2971800"/>
            <a:ext cx="4546600" cy="3409950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9662" y="58325"/>
            <a:ext cx="4348338" cy="914400"/>
          </a:xfrm>
          <a:solidFill>
            <a:schemeClr val="tx2">
              <a:lumMod val="25000"/>
              <a:alpha val="51000"/>
            </a:schemeClr>
          </a:solidFill>
        </p:spPr>
        <p:txBody>
          <a:bodyPr/>
          <a:lstStyle/>
          <a:p>
            <a:pPr algn="ctr"/>
            <a:r>
              <a:rPr lang="en-US" dirty="0"/>
              <a:t>Choreography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65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31343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1" name="Picture 13" descr="C:\Users\PJ\Pictures\Fiber\# presentation pics\DSCF44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7112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9662" y="58325"/>
            <a:ext cx="4272138" cy="914400"/>
          </a:xfrm>
        </p:spPr>
        <p:txBody>
          <a:bodyPr/>
          <a:lstStyle/>
          <a:p>
            <a:pPr algn="ctr"/>
            <a:r>
              <a:rPr lang="en-US" dirty="0"/>
              <a:t>Choreography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66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125701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PJ\Pictures\Fiber\Estes shows\Estes 2012\DSCF2807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0" y="685800"/>
            <a:ext cx="7709958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9662" y="58325"/>
            <a:ext cx="4424538" cy="914400"/>
          </a:xfrm>
          <a:solidFill>
            <a:schemeClr val="tx2">
              <a:lumMod val="25000"/>
              <a:alpha val="46000"/>
            </a:schemeClr>
          </a:solidFill>
        </p:spPr>
        <p:txBody>
          <a:bodyPr/>
          <a:lstStyle/>
          <a:p>
            <a:pPr algn="ctr"/>
            <a:r>
              <a:rPr lang="en-US" dirty="0"/>
              <a:t>Choreography</a:t>
            </a:r>
          </a:p>
        </p:txBody>
      </p:sp>
      <p:pic>
        <p:nvPicPr>
          <p:cNvPr id="2050" name="Picture 2" descr="C:\Users\PJ\Pictures\Fiber\Estes shows\Estes 2012\DSCF28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5200" y="3638550"/>
            <a:ext cx="4089400" cy="3067050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67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49577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J\Pictures\Fiber\Taos\Taos 2011\DSCF1630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38300" y="457199"/>
            <a:ext cx="5867400" cy="613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9662" y="58325"/>
            <a:ext cx="4424538" cy="914400"/>
          </a:xfrm>
        </p:spPr>
        <p:txBody>
          <a:bodyPr/>
          <a:lstStyle/>
          <a:p>
            <a:pPr algn="ctr"/>
            <a:r>
              <a:rPr lang="en-US" dirty="0"/>
              <a:t>Choreography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68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236193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C:\Users\PJ\Pictures\Fiber\# presentation pics\DSCF44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" y="762000"/>
            <a:ext cx="7823198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PJ\Pictures\Fiber\# presentation pics\DSCF44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1" y="3671886"/>
            <a:ext cx="3943350" cy="2957514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9662" y="58325"/>
            <a:ext cx="4272138" cy="914400"/>
          </a:xfrm>
        </p:spPr>
        <p:txBody>
          <a:bodyPr/>
          <a:lstStyle/>
          <a:p>
            <a:pPr algn="ctr"/>
            <a:r>
              <a:rPr lang="en-US" dirty="0"/>
              <a:t>Choreography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69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184622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48668"/>
            <a:ext cx="3505200" cy="2209799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Raw Fleeces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0"/>
            <a:ext cx="75438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Availability of Fleeces/Fibers/Manufactured</a:t>
            </a:r>
          </a:p>
        </p:txBody>
      </p:sp>
      <p:pic>
        <p:nvPicPr>
          <p:cNvPr id="3074" name="Picture 2" descr="C:\Users\PJ\Pictures\Fiber\rockledge demo\PICT132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77749" y="3962400"/>
            <a:ext cx="4543401" cy="254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PJ\Pictures\Fiber\rockledge demo\rockledge 2007\PICT427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0264" y="1814293"/>
            <a:ext cx="3304735" cy="247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 vert="horz" lIns="91440" tIns="45720" rIns="91440" bIns="9144" rtlCol="0" anchor="b"/>
          <a:lstStyle/>
          <a:p>
            <a:fld id="{EF1B9E06-31E3-45DC-B12C-4B69EB060B3A}" type="slidenum">
              <a:rPr lang="en-US" u="sng"/>
              <a:pPr/>
              <a:t>7</a:t>
            </a:fld>
            <a:endParaRPr lang="en-US" u="sn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229196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C:\Users\PJ\Pictures\Fiber\# presentation pics\DSCF44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7377287" cy="553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9662" y="58325"/>
            <a:ext cx="4348338" cy="914400"/>
          </a:xfrm>
        </p:spPr>
        <p:txBody>
          <a:bodyPr/>
          <a:lstStyle/>
          <a:p>
            <a:pPr algn="ctr"/>
            <a:r>
              <a:rPr lang="en-US" dirty="0"/>
              <a:t>Choreography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70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225892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PJ\Pictures\Fiber\Monte Vista\Monte Vista 2011\DSCF09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219074"/>
            <a:ext cx="48006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9662" y="58325"/>
            <a:ext cx="4348338" cy="914400"/>
          </a:xfrm>
          <a:solidFill>
            <a:schemeClr val="tx2">
              <a:lumMod val="25000"/>
              <a:alpha val="50000"/>
            </a:schemeClr>
          </a:solidFill>
        </p:spPr>
        <p:txBody>
          <a:bodyPr/>
          <a:lstStyle/>
          <a:p>
            <a:pPr algn="ctr"/>
            <a:r>
              <a:rPr lang="en-US" dirty="0"/>
              <a:t>Choreography</a:t>
            </a:r>
          </a:p>
        </p:txBody>
      </p:sp>
      <p:pic>
        <p:nvPicPr>
          <p:cNvPr id="2052" name="Picture 4" descr="C:\Users\PJ\Pictures\Fiber\Monte Vista\Monte Vista 2011\DSCF092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9800" y="3200400"/>
            <a:ext cx="4447265" cy="3335449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71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3634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Picture 16" descr="C:\Users\PJ\Pictures\Fiber\# presentation pics\DSCF4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52400" y="190500"/>
            <a:ext cx="4800600" cy="6400800"/>
          </a:xfrm>
          <a:prstGeom prst="rect">
            <a:avLst/>
          </a:prstGeom>
          <a:solidFill>
            <a:schemeClr val="tx2">
              <a:lumMod val="25000"/>
              <a:alpha val="64000"/>
            </a:schemeClr>
          </a:solidFill>
        </p:spPr>
      </p:pic>
      <p:pic>
        <p:nvPicPr>
          <p:cNvPr id="2065" name="Picture 17" descr="C:\Users\PJ\Pictures\Fiber\# presentation pics\DSCF4496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26108" y="2895600"/>
            <a:ext cx="4755942" cy="3695700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9662" y="58325"/>
            <a:ext cx="4272138" cy="914400"/>
          </a:xfrm>
          <a:solidFill>
            <a:schemeClr val="tx2">
              <a:lumMod val="25000"/>
              <a:alpha val="61000"/>
            </a:schemeClr>
          </a:solidFill>
        </p:spPr>
        <p:txBody>
          <a:bodyPr/>
          <a:lstStyle/>
          <a:p>
            <a:pPr algn="ctr"/>
            <a:r>
              <a:rPr lang="en-US" dirty="0"/>
              <a:t>Choreography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72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2548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73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339990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0"/>
            <a:ext cx="75438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Availability of Fleeces/Fibers/Manufactured</a:t>
            </a:r>
          </a:p>
        </p:txBody>
      </p:sp>
      <p:pic>
        <p:nvPicPr>
          <p:cNvPr id="3076" name="Picture 4" descr="C:\Users\PJ\Pictures\Fiber\# nice pics\Nice dyeing\DSCF24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1786742"/>
            <a:ext cx="63246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 vert="horz" lIns="91440" tIns="45720" rIns="91440" bIns="9144" rtlCol="0" anchor="b"/>
          <a:lstStyle/>
          <a:p>
            <a:fld id="{EF1B9E06-31E3-45DC-B12C-4B69EB060B3A}" type="slidenum">
              <a:rPr lang="en-US" u="sng">
                <a:uFill>
                  <a:solidFill>
                    <a:srgbClr val="FFFF00"/>
                  </a:solidFill>
                </a:uFill>
              </a:rPr>
              <a:pPr/>
              <a:t>8</a:t>
            </a:fld>
            <a:endParaRPr lang="en-US" u="sng" dirty="0">
              <a:uFill>
                <a:solidFill>
                  <a:srgbClr val="FFFF00"/>
                </a:solidFill>
              </a:u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0" y="1948668"/>
            <a:ext cx="3505200" cy="2209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Raw Fleeces </a:t>
            </a:r>
          </a:p>
          <a:p>
            <a:r>
              <a:rPr lang="en-US" dirty="0" err="1">
                <a:solidFill>
                  <a:srgbClr val="FFFF00"/>
                </a:solidFill>
              </a:rPr>
              <a:t>Rovings</a:t>
            </a:r>
            <a:r>
              <a:rPr lang="en-US" dirty="0">
                <a:solidFill>
                  <a:srgbClr val="FFFF00"/>
                </a:solidFill>
              </a:rPr>
              <a:t> - Top </a:t>
            </a:r>
          </a:p>
        </p:txBody>
      </p:sp>
      <p:pic>
        <p:nvPicPr>
          <p:cNvPr id="6" name="Picture 2" descr="C:\Users\PJ\Pictures\Fiber\# presentation pics\DSCF455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1786743"/>
            <a:ext cx="63246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123955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0"/>
            <a:ext cx="75438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Availability of Fleeces/Fibers/Manufactured</a:t>
            </a:r>
          </a:p>
        </p:txBody>
      </p:sp>
      <p:pic>
        <p:nvPicPr>
          <p:cNvPr id="3077" name="Picture 5" descr="C:\Users\PJ\Pictures\Fiber\# nice pics\Nice dyeing\DSCF24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1799872"/>
            <a:ext cx="6305843" cy="472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1B9E06-31E3-45DC-B12C-4B69EB060B3A}" type="slidenum">
              <a:rPr lang="en-US" smtClean="0"/>
              <a:t>9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0" y="1948668"/>
            <a:ext cx="3505200" cy="22097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Raw Fleeces </a:t>
            </a:r>
          </a:p>
          <a:p>
            <a:r>
              <a:rPr lang="en-US" dirty="0" err="1"/>
              <a:t>Rovings</a:t>
            </a:r>
            <a:r>
              <a:rPr lang="en-US" dirty="0"/>
              <a:t> - Top </a:t>
            </a:r>
          </a:p>
          <a:p>
            <a:r>
              <a:rPr lang="en-US" dirty="0">
                <a:solidFill>
                  <a:srgbClr val="FFFF00"/>
                </a:solidFill>
              </a:rPr>
              <a:t>Batts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(c) 2013 Peggy Doney</a:t>
            </a:r>
          </a:p>
        </p:txBody>
      </p:sp>
    </p:spTree>
    <p:extLst>
      <p:ext uri="{BB962C8B-B14F-4D97-AF65-F5344CB8AC3E}">
        <p14:creationId xmlns:p14="http://schemas.microsoft.com/office/powerpoint/2010/main" val="234885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8628</TotalTime>
  <Words>807</Words>
  <Application>Microsoft Office PowerPoint</Application>
  <PresentationFormat>On-screen Show (4:3)</PresentationFormat>
  <Paragraphs>279</Paragraphs>
  <Slides>73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7" baseType="lpstr">
      <vt:lpstr>Calibri</vt:lpstr>
      <vt:lpstr>Palatino Linotype</vt:lpstr>
      <vt:lpstr>Wingdings</vt:lpstr>
      <vt:lpstr>Elemental</vt:lpstr>
      <vt:lpstr>The Dance of Color and Texture in Spinning</vt:lpstr>
      <vt:lpstr>How Did I End Up Here?</vt:lpstr>
      <vt:lpstr>How Did I End Up Here?</vt:lpstr>
      <vt:lpstr>How Did I End Up Here?</vt:lpstr>
      <vt:lpstr>How Did I End Up Here?</vt:lpstr>
      <vt:lpstr>What Drives Me to Spin</vt:lpstr>
      <vt:lpstr>Availability of Fleeces/Fibers/Manufactured</vt:lpstr>
      <vt:lpstr>Availability of Fleeces/Fibers/Manufactured</vt:lpstr>
      <vt:lpstr>Availability of Fleeces/Fibers/Manufactured</vt:lpstr>
      <vt:lpstr>Availability of Fleeces/Fibers/Manufactured</vt:lpstr>
      <vt:lpstr>Availability of Fleeces/Fibers/Manufactured</vt:lpstr>
      <vt:lpstr>Fleece Characteristics</vt:lpstr>
      <vt:lpstr>Fleece Characteristics</vt:lpstr>
      <vt:lpstr>Fleece Characteristics</vt:lpstr>
      <vt:lpstr>Fleece Characteristics</vt:lpstr>
      <vt:lpstr>Fleece Characteristics</vt:lpstr>
      <vt:lpstr>Fleece Characteristics</vt:lpstr>
      <vt:lpstr>Fleece Characteristics</vt:lpstr>
      <vt:lpstr>Fleece Characteristics</vt:lpstr>
      <vt:lpstr>Fleece Characteristics</vt:lpstr>
      <vt:lpstr>Fleece Characteristics</vt:lpstr>
      <vt:lpstr>Fleece Characteristics</vt:lpstr>
      <vt:lpstr>Keeping Colors Intact</vt:lpstr>
      <vt:lpstr>Keeping Colors Intact</vt:lpstr>
      <vt:lpstr>Keeping Colors Intact</vt:lpstr>
      <vt:lpstr>Keeping Colors Intact</vt:lpstr>
      <vt:lpstr>Keeping Colors Intact</vt:lpstr>
      <vt:lpstr>Keeping Colors Intact</vt:lpstr>
      <vt:lpstr>Keeping Colors Intact</vt:lpstr>
      <vt:lpstr>Keeping Colors Intact</vt:lpstr>
      <vt:lpstr>Keeping Colors Intact</vt:lpstr>
      <vt:lpstr>Keeping Colors Intact</vt:lpstr>
      <vt:lpstr>Letting Colors Play</vt:lpstr>
      <vt:lpstr>Letting Colors Play</vt:lpstr>
      <vt:lpstr>Letting Colors Play</vt:lpstr>
      <vt:lpstr>Letting Colors Play</vt:lpstr>
      <vt:lpstr>Letting Colors Play</vt:lpstr>
      <vt:lpstr>Plies</vt:lpstr>
      <vt:lpstr>Plies</vt:lpstr>
      <vt:lpstr>Plies</vt:lpstr>
      <vt:lpstr>Plies</vt:lpstr>
      <vt:lpstr>Plies</vt:lpstr>
      <vt:lpstr>Plies</vt:lpstr>
      <vt:lpstr>Bouclé!</vt:lpstr>
      <vt:lpstr>Bouclé!</vt:lpstr>
      <vt:lpstr>Bouclé!</vt:lpstr>
      <vt:lpstr>Bouclé!</vt:lpstr>
      <vt:lpstr>Bouclé!</vt:lpstr>
      <vt:lpstr>Bouclé!</vt:lpstr>
      <vt:lpstr>Bouclé!</vt:lpstr>
      <vt:lpstr>Bouclé!</vt:lpstr>
      <vt:lpstr>Bouclé!</vt:lpstr>
      <vt:lpstr>Bouclé!</vt:lpstr>
      <vt:lpstr>Bouclé!</vt:lpstr>
      <vt:lpstr>Bouclé!</vt:lpstr>
      <vt:lpstr>Inclusions</vt:lpstr>
      <vt:lpstr>Inclusions</vt:lpstr>
      <vt:lpstr>Inclusions</vt:lpstr>
      <vt:lpstr>Inclusions</vt:lpstr>
      <vt:lpstr>Inclusions</vt:lpstr>
      <vt:lpstr>Inclusions</vt:lpstr>
      <vt:lpstr>Inclusions</vt:lpstr>
      <vt:lpstr>Choreography</vt:lpstr>
      <vt:lpstr>Choreography</vt:lpstr>
      <vt:lpstr>Choreography</vt:lpstr>
      <vt:lpstr>Choreography</vt:lpstr>
      <vt:lpstr>Choreography</vt:lpstr>
      <vt:lpstr>Choreography</vt:lpstr>
      <vt:lpstr>Choreography</vt:lpstr>
      <vt:lpstr>Choreography</vt:lpstr>
      <vt:lpstr>Choreography</vt:lpstr>
      <vt:lpstr>Choreography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Dance of Color and Texture in Spinning</dc:title>
  <dc:creator>PJ</dc:creator>
  <cp:lastModifiedBy>PJ Doney</cp:lastModifiedBy>
  <cp:revision>101</cp:revision>
  <dcterms:created xsi:type="dcterms:W3CDTF">2013-01-04T02:44:56Z</dcterms:created>
  <dcterms:modified xsi:type="dcterms:W3CDTF">2026-02-26T19:45:07Z</dcterms:modified>
</cp:coreProperties>
</file>